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6" r:id="rId4"/>
    <p:sldId id="259" r:id="rId5"/>
    <p:sldId id="287" r:id="rId6"/>
    <p:sldId id="260" r:id="rId7"/>
    <p:sldId id="288" r:id="rId8"/>
    <p:sldId id="261" r:id="rId9"/>
    <p:sldId id="262" r:id="rId10"/>
    <p:sldId id="263" r:id="rId11"/>
    <p:sldId id="264" r:id="rId12"/>
    <p:sldId id="265" r:id="rId13"/>
    <p:sldId id="266" r:id="rId14"/>
    <p:sldId id="289" r:id="rId15"/>
    <p:sldId id="267" r:id="rId16"/>
    <p:sldId id="268" r:id="rId17"/>
    <p:sldId id="269" r:id="rId18"/>
    <p:sldId id="270" r:id="rId19"/>
    <p:sldId id="280" r:id="rId20"/>
    <p:sldId id="281" r:id="rId21"/>
    <p:sldId id="282" r:id="rId22"/>
    <p:sldId id="283" r:id="rId23"/>
    <p:sldId id="285" r:id="rId24"/>
    <p:sldId id="284" r:id="rId25"/>
    <p:sldId id="271" r:id="rId26"/>
    <p:sldId id="272" r:id="rId27"/>
    <p:sldId id="273" r:id="rId28"/>
    <p:sldId id="275" r:id="rId29"/>
    <p:sldId id="274" r:id="rId30"/>
    <p:sldId id="276" r:id="rId31"/>
    <p:sldId id="278" r:id="rId32"/>
    <p:sldId id="277" r:id="rId33"/>
    <p:sldId id="27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3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B744-F3C3-5005-7725-D6C24E056B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87F72-92B2-DD9A-8A25-D3BB0B9C33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A8626-0DD8-9A54-308F-E58DAAF0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19F2C-2477-411A-A795-BD004A069AF9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7835B-5E3F-4EFF-57B7-59092AB26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D1A19-3EE6-4256-871E-4D4C54834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14452-FB2A-4487-BCDF-A32ACDD34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50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E34B2-98CE-9FBD-8C0B-7C15851F6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5BD7D7-6C0F-DDAF-8ACF-D87D6933DA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AD505-172C-77DB-E554-1A7A40675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19F2C-2477-411A-A795-BD004A069AF9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680F7-D2C0-28CD-83F6-ECC8C3EEE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4B3BC-9696-835D-54FC-414D595AE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14452-FB2A-4487-BCDF-A32ACDD34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00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64ED7A-96D3-AF81-7970-D801E76EF0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F3E74A-88EF-A3FF-21F7-6A008495D9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97AF4-BC4D-6A0F-5D09-F835A0D33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19F2C-2477-411A-A795-BD004A069AF9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3F540-7226-E7AD-7724-E3F60D280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1370-7C52-2375-4D36-328F703BE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14452-FB2A-4487-BCDF-A32ACDD34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31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70929-2462-4438-6283-2BA3C2F87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9B2D8-16BE-2530-7432-8AAE114EC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104FE-584A-28C4-AAF9-A169190C6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19F2C-2477-411A-A795-BD004A069AF9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B074E-9009-40E3-D5FB-37969E60C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3B1A8-D3B2-3BCB-6647-77F34E1DA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14452-FB2A-4487-BCDF-A32ACDD34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55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DF41B-9959-F057-F800-844C3A6DA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A2835-D4D8-933D-91AB-0A54FD4EE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CAC5E-19C7-7FF8-AA9C-F3D93CB97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19F2C-2477-411A-A795-BD004A069AF9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39BD7-6629-7DC7-D6B7-95F5ABAD6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77A40-F99A-80A1-CB58-A9A70E53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14452-FB2A-4487-BCDF-A32ACDD34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190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767B1-7EA0-C8BE-630E-1E5DD85C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8A843-671D-9420-41FF-4B0A04EE7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E3950B-E5B2-53EE-CF41-B5FACA2E9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CABB91-B6F3-DD87-2772-5F26D2780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19F2C-2477-411A-A795-BD004A069AF9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A2336B-1A06-6FD3-F3E0-16D76392B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FC0CEA-D8F1-D1D3-C901-F9DFBAA9A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14452-FB2A-4487-BCDF-A32ACDD34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65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3EE5D-0005-C039-5E49-41E6EB03D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C1A299-3617-8F07-1116-84C83F8D2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DAF952-AD9C-C3D8-B486-20E29CF4C8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A4D4A5-0355-E554-A991-E11BA73D96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9D2342-06AC-7A35-6E35-14AD96B4DD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ACFECB-8655-4BAC-4D72-30F701F34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19F2C-2477-411A-A795-BD004A069AF9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0A8C7E-D635-67B1-FB0E-C0F4C115B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710995-77AE-AC6D-FF11-0495BEDCD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14452-FB2A-4487-BCDF-A32ACDD34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79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83D4E-5B86-0AB7-999E-072E9A1DB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C93E25-05E0-45D6-B5B4-A52B7F170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19F2C-2477-411A-A795-BD004A069AF9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39F04E-A06D-1237-6855-D42AFA559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97DF0-9ABE-3447-1D62-D7ED43BE2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14452-FB2A-4487-BCDF-A32ACDD34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4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7A147C-0D20-462B-6D07-9CFD40E30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19F2C-2477-411A-A795-BD004A069AF9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CC4243-8631-3C3B-BA8E-9014F47E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5A1C81-F539-BE4F-0A95-9D5CF9C25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14452-FB2A-4487-BCDF-A32ACDD34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7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95DA0-9E07-F582-57FE-28218762E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4BF5F-D4FD-0C7E-FD6C-E81654F9E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58F1A7-7A19-5912-EF19-B22244BCE2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AD39DA-A9E6-95B4-2AEB-5913BB072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19F2C-2477-411A-A795-BD004A069AF9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FB0F32-2815-47D3-6203-F5247C3F1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A642CC-807C-31B6-74ED-024F37A00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14452-FB2A-4487-BCDF-A32ACDD34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60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A381F-8E8E-97C3-0F68-CDD67B74D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E46683-8F26-C621-74DD-F66040D355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E08DD-45F9-638D-4740-6E069817EA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8B8F38-E9E8-0C35-DB1A-313BF5B46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19F2C-2477-411A-A795-BD004A069AF9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4FDBBB-5A88-0BB6-08E6-4C5ACBDB3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75AB84-F53A-9F16-411D-F626B88BA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14452-FB2A-4487-BCDF-A32ACDD34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17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24FC37-3A5F-6151-91C6-1898AC350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1B2CC2-D105-0987-EC92-5E703D5EB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044C3-379E-81C4-8828-583B66F6CC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19F2C-2477-411A-A795-BD004A069AF9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98AAF-C71F-97C8-09EC-E3772B0328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E36EC-73BC-8D64-AC0B-87B756EED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14452-FB2A-4487-BCDF-A32ACDD34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392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7B6C7-66DE-8657-6B71-E1EBE19E46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Pauli Exclusion Principle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BD3218-36E4-63C5-05C7-4B615FD799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11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7FBAC-38BF-26E8-90F8-D8D8E52B9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5525"/>
          </a:xfrm>
        </p:spPr>
        <p:txBody>
          <a:bodyPr/>
          <a:lstStyle/>
          <a:p>
            <a:r>
              <a:rPr lang="en-US" dirty="0"/>
              <a:t>Isotope chart</a:t>
            </a:r>
          </a:p>
        </p:txBody>
      </p:sp>
      <p:pic>
        <p:nvPicPr>
          <p:cNvPr id="5" name="Content Placeholder 4" descr="Chart, waterfall chart&#10;&#10;Description automatically generated">
            <a:extLst>
              <a:ext uri="{FF2B5EF4-FFF2-40B4-BE49-F238E27FC236}">
                <a16:creationId xmlns:a16="http://schemas.microsoft.com/office/drawing/2014/main" id="{4EB2F0E9-5F85-E7B5-B72A-E77FFFB19F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67" y="2296219"/>
            <a:ext cx="6153466" cy="38864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7CF645-CFE5-E04A-175D-7ADC967A7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0665" y="1510606"/>
            <a:ext cx="4583528" cy="467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96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9C5F2-056A-8661-CE16-B1381596C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dimensional fermion gas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B86594-D49E-3314-D47B-AE51F4AA04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In a ring of circumference L,  the possible single-particle waveforms are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h/L   is the momentum quantum;</a:t>
                </a:r>
              </a:p>
              <a:p>
                <a:pPr marL="0" indent="0">
                  <a:buNone/>
                </a:pPr>
                <a:r>
                  <a:rPr lang="en-US" dirty="0"/>
                  <a:t>Different states must differ by that                                                                 much.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energy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B86594-D49E-3314-D47B-AE51F4AA04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AD9B62A9-C5F8-5EA2-E3CB-342119779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3713" y="3429000"/>
            <a:ext cx="4665327" cy="274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836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8BD2A-41CB-09E9-9791-2A39E1DA8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9355"/>
          </a:xfrm>
        </p:spPr>
        <p:txBody>
          <a:bodyPr/>
          <a:lstStyle/>
          <a:p>
            <a:r>
              <a:rPr lang="en-US" dirty="0"/>
              <a:t>Total energy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7818B8-E05C-D9B4-2499-564E5C5877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54480"/>
                <a:ext cx="5613400" cy="462248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N particles fill the lowest N/2  single-particle states.   The total energy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Pauli exclusion is not an interaction.   But it can cost energy.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7818B8-E05C-D9B4-2499-564E5C5877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54480"/>
                <a:ext cx="5613400" cy="4622483"/>
              </a:xfrm>
              <a:blipFill>
                <a:blip r:embed="rId2"/>
                <a:stretch>
                  <a:fillRect l="-2283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810D19E-A65B-83C1-3DA0-D326EF600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388" y="2209800"/>
            <a:ext cx="4665327" cy="274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706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A0487-75F2-B784-B8B4-0167C04F8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Three-dimensional fermion gas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59B709-F824-1776-DF82-C6470FE32E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Now  states have to differ in each component of the momentum by h/L.      A state occupies a “volume”    (h/L)</a:t>
                </a:r>
                <a:r>
                  <a:rPr lang="en-US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state energy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The combination of states with N states filled and the lowest energy is  the set  </a:t>
                </a:r>
                <a:r>
                  <a:rPr lang="en-US" i="1" dirty="0"/>
                  <a:t>k</a:t>
                </a:r>
                <a:r>
                  <a:rPr lang="en-US" i="1" baseline="30000" dirty="0"/>
                  <a:t>2</a:t>
                </a:r>
                <a:r>
                  <a:rPr lang="en-US" i="1" dirty="0"/>
                  <a:t>+p</a:t>
                </a:r>
                <a:r>
                  <a:rPr lang="en-US" i="1" baseline="30000" dirty="0"/>
                  <a:t>2</a:t>
                </a:r>
                <a:r>
                  <a:rPr lang="en-US" i="1" dirty="0"/>
                  <a:t>+q</a:t>
                </a:r>
                <a:r>
                  <a:rPr lang="en-US" i="1" baseline="30000" dirty="0"/>
                  <a:t>2</a:t>
                </a:r>
                <a:r>
                  <a:rPr lang="en-US" i="1" dirty="0"/>
                  <a:t> &lt; K</a:t>
                </a:r>
                <a:r>
                  <a:rPr lang="en-US" i="1" baseline="30000" dirty="0"/>
                  <a:t>2</a:t>
                </a:r>
                <a:r>
                  <a:rPr lang="en-US" dirty="0"/>
                  <a:t>  (a “sphere”)  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  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 </m:t>
                    </m:r>
                  </m:oMath>
                </a14:m>
                <a:r>
                  <a:rPr lang="en-US" dirty="0"/>
                  <a:t>   </a:t>
                </a:r>
              </a:p>
              <a:p>
                <a:pPr marL="0" indent="0">
                  <a:buNone/>
                </a:pPr>
                <a:r>
                  <a:rPr lang="en-US" dirty="0"/>
                  <a:t>Total energy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≈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2/3</m:t>
                        </m:r>
                      </m:sup>
                    </m:sSup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59B709-F824-1776-DF82-C6470FE32E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 r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6126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A0487-75F2-B784-B8B4-0167C04F8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Three-dimensional fermion gas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59B709-F824-1776-DF82-C6470FE32E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In a cubic box of edge 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state energy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The combination of states with N states filled and the lowest energy is  the set  </a:t>
                </a:r>
                <a:r>
                  <a:rPr lang="en-US" i="1" dirty="0"/>
                  <a:t>k</a:t>
                </a:r>
                <a:r>
                  <a:rPr lang="en-US" i="1" baseline="30000" dirty="0"/>
                  <a:t>2</a:t>
                </a:r>
                <a:r>
                  <a:rPr lang="en-US" i="1" dirty="0"/>
                  <a:t>+p</a:t>
                </a:r>
                <a:r>
                  <a:rPr lang="en-US" i="1" baseline="30000" dirty="0"/>
                  <a:t>2</a:t>
                </a:r>
                <a:r>
                  <a:rPr lang="en-US" i="1" dirty="0"/>
                  <a:t>+q</a:t>
                </a:r>
                <a:r>
                  <a:rPr lang="en-US" i="1" baseline="30000" dirty="0"/>
                  <a:t>2</a:t>
                </a:r>
                <a:r>
                  <a:rPr lang="en-US" i="1" dirty="0"/>
                  <a:t> &lt; K</a:t>
                </a:r>
                <a:r>
                  <a:rPr lang="en-US" i="1" baseline="30000" dirty="0"/>
                  <a:t>2</a:t>
                </a:r>
                <a:r>
                  <a:rPr lang="en-US" dirty="0"/>
                  <a:t>  (a “sphere”)  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  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 </m:t>
                    </m:r>
                  </m:oMath>
                </a14:m>
                <a:r>
                  <a:rPr lang="en-US" dirty="0"/>
                  <a:t>   </a:t>
                </a:r>
              </a:p>
              <a:p>
                <a:pPr marL="0" indent="0">
                  <a:buNone/>
                </a:pPr>
                <a:r>
                  <a:rPr lang="en-US" dirty="0"/>
                  <a:t>Total energy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≈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2/3</m:t>
                        </m:r>
                      </m:sup>
                    </m:sSup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59B709-F824-1776-DF82-C6470FE32E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 r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4077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80384-538F-5991-BCDC-17D53A74D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2C24A3-AB19-5955-A5E3-3EBFC2AD21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density of electrons  in a metal is  10</a:t>
                </a:r>
                <a:r>
                  <a:rPr lang="en-US" baseline="30000" dirty="0"/>
                  <a:t>28</a:t>
                </a:r>
                <a:r>
                  <a:rPr lang="en-US" baseline="-25000" dirty="0"/>
                  <a:t> </a:t>
                </a:r>
                <a:r>
                  <a:rPr lang="en-US" dirty="0"/>
                  <a:t>/m</a:t>
                </a:r>
                <a:r>
                  <a:rPr lang="en-US" baseline="30000" dirty="0"/>
                  <a:t>3</a:t>
                </a:r>
                <a:r>
                  <a:rPr lang="en-US" dirty="0"/>
                  <a:t>.   The energy per particle (due to the Pauli exclusion)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2/3</m:t>
                        </m:r>
                      </m:sup>
                    </m:sSup>
                  </m:oMath>
                </a14:m>
                <a:r>
                  <a:rPr lang="en-US" dirty="0"/>
                  <a:t>  </a:t>
                </a:r>
                <a:r>
                  <a:rPr lang="en-US" dirty="0">
                    <a:sym typeface="Wingdings" panose="05000000000000000000" pitchFamily="2" charset="2"/>
                  </a:rPr>
                  <a:t> 10 eV/electron.    </a:t>
                </a:r>
              </a:p>
              <a:p>
                <a:pPr marL="0" indent="0">
                  <a:buNone/>
                </a:pPr>
                <a:r>
                  <a:rPr lang="en-US" dirty="0">
                    <a:sym typeface="Wingdings" panose="05000000000000000000" pitchFamily="2" charset="2"/>
                  </a:rPr>
                  <a:t>Room temperature = 0.026 eV/particle:   it has little effect.</a:t>
                </a:r>
              </a:p>
              <a:p>
                <a:pPr marL="0" indent="0">
                  <a:buNone/>
                </a:pPr>
                <a:r>
                  <a:rPr lang="en-US" dirty="0">
                    <a:sym typeface="Wingdings" panose="05000000000000000000" pitchFamily="2" charset="2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sym typeface="Wingdings" panose="05000000000000000000" pitchFamily="2" charset="2"/>
                  </a:rPr>
                  <a:t>Only the electrons with close to the maximum momentum can change state.   All the rest are “frozen in place.”    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2C24A3-AB19-5955-A5E3-3EBFC2AD21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7572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30DB8-ED43-CD56-15B2-258511C63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68400"/>
          </a:xfrm>
        </p:spPr>
        <p:txBody>
          <a:bodyPr/>
          <a:lstStyle/>
          <a:p>
            <a:r>
              <a:rPr lang="en-US" dirty="0"/>
              <a:t>Minimum size for a star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36AA89-DDB9-4096-DC1B-0CA6500E91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33526"/>
                <a:ext cx="10515600" cy="464343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 star is a gas of protons and electrons – both fermions.  Ignoring thermal energy, </a:t>
                </a:r>
              </a:p>
              <a:p>
                <a:pPr marL="0" indent="0">
                  <a:buNone/>
                </a:pPr>
                <a:r>
                  <a:rPr lang="en-US" dirty="0"/>
                  <a:t>Total energy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2/3</m:t>
                        </m:r>
                      </m:sup>
                    </m:sSup>
                  </m:oMath>
                </a14:m>
                <a:r>
                  <a:rPr lang="en-US" dirty="0"/>
                  <a:t>  -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This has a minimum as a function of the size L,   for L ≈ N</a:t>
                </a:r>
                <a:r>
                  <a:rPr lang="en-US" baseline="30000" dirty="0"/>
                  <a:t>-1/3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36AA89-DDB9-4096-DC1B-0CA6500E91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33526"/>
                <a:ext cx="10515600" cy="4643437"/>
              </a:xfrm>
              <a:blipFill>
                <a:blip r:embed="rId2"/>
                <a:stretch>
                  <a:fillRect l="-1217" t="-2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F5859ADA-5D72-FD80-DC80-1E2F4ECDB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161" y="3557466"/>
            <a:ext cx="550545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094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1ACD2-B8CC-5583-66CC-F392ADCD8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Supernova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C65D3F-BECB-8352-AAC3-5573FFAB64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687050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The estimate L ≈ N</a:t>
                </a:r>
                <a:r>
                  <a:rPr lang="en-US" baseline="30000" dirty="0"/>
                  <a:t>-1/3</a:t>
                </a:r>
                <a:r>
                  <a:rPr lang="en-US" dirty="0"/>
                  <a:t> was based on nonrelativistic mechanics                  (E = ½  mv</a:t>
                </a:r>
                <a:r>
                  <a:rPr lang="en-US" baseline="30000" dirty="0"/>
                  <a:t>2</a:t>
                </a:r>
                <a:r>
                  <a:rPr lang="en-US" dirty="0"/>
                  <a:t>).    </a:t>
                </a:r>
              </a:p>
              <a:p>
                <a:pPr marL="0" indent="0">
                  <a:buNone/>
                </a:pPr>
                <a:r>
                  <a:rPr lang="en-US" dirty="0"/>
                  <a:t>But the  maximum kinetic energy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2/3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can exceed  mc</a:t>
                </a:r>
                <a:r>
                  <a:rPr lang="en-US" baseline="30000" dirty="0"/>
                  <a:t>2</a:t>
                </a:r>
                <a:r>
                  <a:rPr lang="en-US" dirty="0"/>
                  <a:t> for large N.   </a:t>
                </a:r>
              </a:p>
              <a:p>
                <a:pPr marL="0" indent="0">
                  <a:buNone/>
                </a:pPr>
                <a:r>
                  <a:rPr lang="en-US" dirty="0"/>
                  <a:t>Using the relativistic version of the theory, </a:t>
                </a:r>
              </a:p>
              <a:p>
                <a:pPr marL="0" indent="0">
                  <a:buNone/>
                </a:pPr>
                <a:r>
                  <a:rPr lang="en-US" dirty="0"/>
                  <a:t>Total energy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1/3</m:t>
                        </m:r>
                      </m:sup>
                    </m:sSup>
                  </m:oMath>
                </a14:m>
                <a:r>
                  <a:rPr lang="en-US" dirty="0"/>
                  <a:t>  -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And gravity will win when N is large enough.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C65D3F-BECB-8352-AAC3-5573FFAB64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687050" cy="4351338"/>
              </a:xfrm>
              <a:blipFill>
                <a:blip r:embed="rId2"/>
                <a:stretch>
                  <a:fillRect l="-1198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6728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255F4-056A-34C2-F7A7-60AF1AFB5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Neutron star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0708E3-336F-9B1E-3B2F-5E826D06A8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48627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electrons and protons combine to make neutrons.   These are also fermions.   The theory for the minimum star size can be used again.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Total energy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2/3</m:t>
                        </m:r>
                      </m:sup>
                    </m:sSup>
                  </m:oMath>
                </a14:m>
                <a:r>
                  <a:rPr lang="en-US" dirty="0"/>
                  <a:t>  -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0708E3-336F-9B1E-3B2F-5E826D06A8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486275"/>
              </a:xfrm>
              <a:blipFill>
                <a:blip r:embed="rId2"/>
                <a:stretch>
                  <a:fillRect l="-1217" t="-2174" r="-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5747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A6C2E-4AEA-2902-9694-8E60F01F4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wavefunctions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B9217-45CF-C3C3-81B6-1046FD6A8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2452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electron mostly stays in the low potential area, but there is a small probability that it is outside of it.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7EADE0-F1A9-93E2-D10D-B356418E8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7512" y="1566862"/>
            <a:ext cx="5057775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694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A34B5-6D2E-1F08-C9CF-F98D5B600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Symmetry sometimes makes things easier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36AE0-ACDA-BC56-92BE-26E0CFA53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Vibrating string:   the middle point of the string must be a node or an antinode</a:t>
            </a:r>
          </a:p>
          <a:p>
            <a:endParaRPr lang="en-US" dirty="0"/>
          </a:p>
          <a:p>
            <a:r>
              <a:rPr lang="en-US" dirty="0"/>
              <a:t>Vibrational modes of a molecule</a:t>
            </a:r>
          </a:p>
          <a:p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B1041EF3-DAC7-4529-88CE-BB3265659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029" y="2222339"/>
            <a:ext cx="4783771" cy="3348640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70868B2D-E05E-E661-7289-BAD6FA6D30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40974" y="3423415"/>
            <a:ext cx="2799765" cy="327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89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06504-3287-C92E-97AE-CE73FF893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1725"/>
          </a:xfrm>
        </p:spPr>
        <p:txBody>
          <a:bodyPr/>
          <a:lstStyle/>
          <a:p>
            <a:r>
              <a:rPr lang="en-US" dirty="0"/>
              <a:t>Crystal wavefunctions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0EEB2-BA66-D70B-8B3E-B8237AA8A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525"/>
            <a:ext cx="10515600" cy="4643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wavefunctions for neighboring atoms overlap, allowing the electrons to move from one to another.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energy levels broaden into “bands.”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5C92F8-8B82-BE9F-0567-550EF1F7A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488" y="2362200"/>
            <a:ext cx="6338888" cy="295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98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A331F-7932-1270-50B5-26C2CDCAF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4575"/>
          </a:xfrm>
        </p:spPr>
        <p:txBody>
          <a:bodyPr/>
          <a:lstStyle/>
          <a:p>
            <a:r>
              <a:rPr lang="en-US" dirty="0"/>
              <a:t>State counting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5C5A4-BCEA-DDC3-9015-71C87E5AE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9700"/>
            <a:ext cx="10515600" cy="47672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total number of states stays the same as a level becomes a band.   </a:t>
            </a:r>
          </a:p>
          <a:p>
            <a:pPr marL="0" indent="0">
              <a:buNone/>
            </a:pPr>
            <a:r>
              <a:rPr lang="en-US" dirty="0"/>
              <a:t>In an N-atom crystal, a single state of one atom becomes a band that can hold 2N electrons.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bands are wider when the wavefunctions overlap more.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D261DF-0AC8-B608-EDFD-082CB3855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037" y="2786062"/>
            <a:ext cx="1020127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991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A331F-7932-1270-50B5-26C2CDCAF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4575"/>
          </a:xfrm>
        </p:spPr>
        <p:txBody>
          <a:bodyPr/>
          <a:lstStyle/>
          <a:p>
            <a:r>
              <a:rPr lang="en-US" dirty="0"/>
              <a:t>State counting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5C5A4-BCEA-DDC3-9015-71C87E5AE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9700"/>
            <a:ext cx="10515600" cy="47672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 there are two electrons per atom,   the first level is filled.</a:t>
            </a: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is an insulator.    The electrons can’t respond to an electric field or temperature.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8DA385-C602-C6AA-BD25-BE4A8CEE4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2600325"/>
            <a:ext cx="8948737" cy="213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43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A331F-7932-1270-50B5-26C2CDCAF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4575"/>
          </a:xfrm>
        </p:spPr>
        <p:txBody>
          <a:bodyPr/>
          <a:lstStyle/>
          <a:p>
            <a:r>
              <a:rPr lang="en-US" dirty="0"/>
              <a:t>Semiconductors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5C5A4-BCEA-DDC3-9015-71C87E5AE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9700"/>
            <a:ext cx="10515600" cy="47672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When the energy difference between bands is small, thermal excitation can put a few electrons in the upper band, leaving a few “holes” in the lower band.</a:t>
            </a: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 electric field causes the electrons to move one way, and the holes to move the other.   This is a semiconductor.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777A2F-D0E6-C56A-ACE8-0B7D1EDC7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487" y="2667000"/>
            <a:ext cx="93726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02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A331F-7932-1270-50B5-26C2CDCAF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4575"/>
          </a:xfrm>
        </p:spPr>
        <p:txBody>
          <a:bodyPr/>
          <a:lstStyle/>
          <a:p>
            <a:r>
              <a:rPr lang="en-US" dirty="0"/>
              <a:t>Conductors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5C5A4-BCEA-DDC3-9015-71C87E5AE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9700"/>
            <a:ext cx="10515600" cy="47672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Partially filled bands  and overlapping bands give conductors.  </a:t>
            </a: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A56DB2-F877-16BD-FE13-AC6BBE221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537" y="2569369"/>
            <a:ext cx="968692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55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2D832-5A71-688A-D523-1F3E031A8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Insulators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29A15-FD27-313A-7444-5489FA62E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single-particle wave functions for the low-energy states are small in size.   Electrons  in these states don’t move from atom to atom very often.   The electron state becomes an electron “band” – a range of possible state energies.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N atoms, there are N states.   2N electrons will fill all of them.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Widely spaced atoms with an even number of electrons are likely to form insulators.</a:t>
            </a:r>
          </a:p>
        </p:txBody>
      </p:sp>
    </p:spTree>
    <p:extLst>
      <p:ext uri="{BB962C8B-B14F-4D97-AF65-F5344CB8AC3E}">
        <p14:creationId xmlns:p14="http://schemas.microsoft.com/office/powerpoint/2010/main" val="3406241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B8892-9F9A-5E89-6757-11BDE901F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1202F-EFE4-14EE-1C97-D8CB93159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magnetic field of a magnet is due to the magnetic fields of the spinning electrons, which are all spinning in the same direction.</a:t>
            </a:r>
          </a:p>
          <a:p>
            <a:pPr marL="0" indent="0">
              <a:buNone/>
            </a:pPr>
            <a:r>
              <a:rPr lang="en-US" dirty="0"/>
              <a:t>Thinking of the electrons as tiny magnets, they have aligned their dipoles.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magnetic field is not strong enough to cause this:  so why do they order?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51FE024F-9D3C-A233-1DD2-E46ABFB58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880" y="3186906"/>
            <a:ext cx="2819400" cy="1628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1AE42E-F6CE-F966-02AE-7C66CF8F9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880" y="5072062"/>
            <a:ext cx="18954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311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110CA-4C4C-1C2E-6629-A431A9351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5525"/>
          </a:xfrm>
        </p:spPr>
        <p:txBody>
          <a:bodyPr/>
          <a:lstStyle/>
          <a:p>
            <a:r>
              <a:rPr lang="en-US" dirty="0"/>
              <a:t>Hund’s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2EABD-A64A-30CE-EB8B-E5932907B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38738"/>
            <a:ext cx="10515600" cy="10382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spins align to decrease the Coulomb interaction.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F18AB2-66FB-C3C5-DCDA-6ED9FB8BF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728" y="1390650"/>
            <a:ext cx="7645672" cy="374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266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110CA-4C4C-1C2E-6629-A431A9351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5525"/>
          </a:xfrm>
        </p:spPr>
        <p:txBody>
          <a:bodyPr/>
          <a:lstStyle/>
          <a:p>
            <a:r>
              <a:rPr lang="en-US" dirty="0"/>
              <a:t>Hund’s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2EABD-A64A-30CE-EB8B-E5932907B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38738"/>
            <a:ext cx="10515600" cy="10382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spins align to decrease the Coulomb interaction.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F18AB2-66FB-C3C5-DCDA-6ED9FB8BF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728" y="1390650"/>
            <a:ext cx="7645672" cy="37480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DAA434-C49E-A6A7-A9D6-2AFEF2999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728" y="1390650"/>
            <a:ext cx="7769497" cy="386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1179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37A2F-30DF-F8E4-A256-4FA356C92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54125"/>
          </a:xfrm>
        </p:spPr>
        <p:txBody>
          <a:bodyPr/>
          <a:lstStyle/>
          <a:p>
            <a:r>
              <a:rPr lang="en-US" dirty="0"/>
              <a:t>Band magnetism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104B7-A3CF-DDF5-F0FD-AD637169F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9250"/>
            <a:ext cx="10515600" cy="45577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Narrow bands with high degeneracy (f shell) will have the largest magnetic moment  near half-filling: 5 electrons per atom in that shell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C531E6-8493-2C26-6553-F88A35771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" y="2505075"/>
            <a:ext cx="1000125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62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8BE4F-EFD8-6B65-D5C9-C55A46DA3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Sometimes symmetry makes physics harder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4B6EF-6F69-AC3C-6C6D-932FFA702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Microscopic physics is described by a “wavefunction”  </a:t>
            </a:r>
            <a:r>
              <a:rPr lang="el-GR" dirty="0"/>
              <a:t>Ψ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   |</a:t>
            </a:r>
            <a:r>
              <a:rPr lang="el-GR" dirty="0"/>
              <a:t>Ψ</a:t>
            </a:r>
            <a:r>
              <a:rPr lang="en-US" dirty="0"/>
              <a:t>|</a:t>
            </a:r>
            <a:r>
              <a:rPr lang="en-US" baseline="30000" dirty="0"/>
              <a:t>2</a:t>
            </a:r>
            <a:r>
              <a:rPr lang="en-US" dirty="0"/>
              <a:t>  tells you the probability of a configuration</a:t>
            </a:r>
          </a:p>
          <a:p>
            <a:endParaRPr lang="en-US" dirty="0"/>
          </a:p>
          <a:p>
            <a:r>
              <a:rPr lang="en-US" dirty="0"/>
              <a:t>Identical particles have “exchange symmetry”</a:t>
            </a:r>
          </a:p>
          <a:p>
            <a:pPr marL="0" indent="0">
              <a:buNone/>
            </a:pPr>
            <a:r>
              <a:rPr lang="en-US" dirty="0"/>
              <a:t>&gt;&gt;   </a:t>
            </a:r>
            <a:r>
              <a:rPr lang="el-GR" dirty="0"/>
              <a:t>Ψ</a:t>
            </a:r>
            <a:r>
              <a:rPr lang="en-US" dirty="0"/>
              <a:t>(x</a:t>
            </a:r>
            <a:r>
              <a:rPr lang="en-US" baseline="-25000" dirty="0"/>
              <a:t>1</a:t>
            </a:r>
            <a:r>
              <a:rPr lang="en-US" dirty="0"/>
              <a:t>,x</a:t>
            </a:r>
            <a:r>
              <a:rPr lang="en-US" baseline="-25000" dirty="0"/>
              <a:t>2</a:t>
            </a:r>
            <a:r>
              <a:rPr lang="en-US" dirty="0"/>
              <a:t>, …) =    </a:t>
            </a:r>
            <a:r>
              <a:rPr lang="el-GR" dirty="0"/>
              <a:t>Ψ</a:t>
            </a:r>
            <a:r>
              <a:rPr lang="en-US" dirty="0"/>
              <a:t>(x</a:t>
            </a:r>
            <a:r>
              <a:rPr lang="en-US" baseline="-25000" dirty="0"/>
              <a:t>2</a:t>
            </a:r>
            <a:r>
              <a:rPr lang="en-US" dirty="0"/>
              <a:t>,x</a:t>
            </a:r>
            <a:r>
              <a:rPr lang="en-US" baseline="-25000" dirty="0"/>
              <a:t>1</a:t>
            </a:r>
            <a:r>
              <a:rPr lang="en-US" dirty="0"/>
              <a:t>, …)                    boson</a:t>
            </a:r>
          </a:p>
          <a:p>
            <a:pPr marL="0" indent="0">
              <a:buNone/>
            </a:pPr>
            <a:r>
              <a:rPr lang="en-US" dirty="0"/>
              <a:t>&gt;&gt;   </a:t>
            </a:r>
            <a:r>
              <a:rPr lang="el-GR" dirty="0"/>
              <a:t>Ψ</a:t>
            </a:r>
            <a:r>
              <a:rPr lang="en-US" dirty="0"/>
              <a:t>(x</a:t>
            </a:r>
            <a:r>
              <a:rPr lang="en-US" baseline="-25000" dirty="0"/>
              <a:t>1</a:t>
            </a:r>
            <a:r>
              <a:rPr lang="en-US" dirty="0"/>
              <a:t>,x</a:t>
            </a:r>
            <a:r>
              <a:rPr lang="en-US" baseline="-25000" dirty="0"/>
              <a:t>2</a:t>
            </a:r>
            <a:r>
              <a:rPr lang="en-US" dirty="0"/>
              <a:t>, …) = - </a:t>
            </a:r>
            <a:r>
              <a:rPr lang="el-GR" dirty="0"/>
              <a:t>Ψ</a:t>
            </a:r>
            <a:r>
              <a:rPr lang="en-US" dirty="0"/>
              <a:t>(x</a:t>
            </a:r>
            <a:r>
              <a:rPr lang="en-US" baseline="-25000" dirty="0"/>
              <a:t>2</a:t>
            </a:r>
            <a:r>
              <a:rPr lang="en-US" dirty="0"/>
              <a:t>,x</a:t>
            </a:r>
            <a:r>
              <a:rPr lang="en-US" baseline="-25000" dirty="0"/>
              <a:t>1</a:t>
            </a:r>
            <a:r>
              <a:rPr lang="en-US" dirty="0"/>
              <a:t>, …)                  fermion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F4E937-8FDD-4DB0-49C0-670567C0A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1146" y="3645504"/>
            <a:ext cx="1295467" cy="121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8779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7D1E2-FFF9-1650-678F-A5B9D24C0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9350"/>
          </a:xfrm>
        </p:spPr>
        <p:txBody>
          <a:bodyPr/>
          <a:lstStyle/>
          <a:p>
            <a:r>
              <a:rPr lang="en-US" dirty="0"/>
              <a:t>Superconductivity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EE074-8D2C-BF48-0FEB-80F5B9E04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476"/>
            <a:ext cx="10515600" cy="466248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Superconductivity is due to a attractive interaction between electrons that causes them to form pairs.</a:t>
            </a:r>
          </a:p>
          <a:p>
            <a:pPr marL="0" indent="0">
              <a:buNone/>
            </a:pPr>
            <a:r>
              <a:rPr lang="en-US" dirty="0"/>
              <a:t>The pairs have opposite spins, because it makes the wavefunction simpler, and because the Pauli principle isn’t going to force them apart.   </a:t>
            </a:r>
          </a:p>
        </p:txBody>
      </p:sp>
    </p:spTree>
    <p:extLst>
      <p:ext uri="{BB962C8B-B14F-4D97-AF65-F5344CB8AC3E}">
        <p14:creationId xmlns:p14="http://schemas.microsoft.com/office/powerpoint/2010/main" val="33514884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3352-7F44-0DC9-96C0-D1B9EB838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Meissner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FB4FD-830C-A66B-5260-52CFC44F9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magnetic field tries to align the spins, and this would disrupt the pairing.   Therefor a current appears on the surface of a superconductor to keep the magnetic field out.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3EAC68-93E0-1367-37F5-E2FCA6494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787" y="3238500"/>
            <a:ext cx="3629025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2038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7DF82-C9EB-65B0-38EF-3B09A0723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Superconductivity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D41D6-D74F-7A4C-4FD6-991E295AB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closed ring of superconductor traps magnetic flux inside it.   The flux can’t escape because of the Meissner effect;  the current can’t stop, because of Ampere’s law.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E24D96-1080-F924-3179-8B11F326F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412" y="3333750"/>
            <a:ext cx="300037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149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7D0D3-2E98-7977-68FA-F666DFA80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35FAD-E89E-5F5A-7283-2BF7EA181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theorists claim there are four forces</a:t>
            </a:r>
          </a:p>
          <a:p>
            <a:pPr marL="0" indent="0">
              <a:buNone/>
            </a:pPr>
            <a:r>
              <a:rPr lang="en-US" dirty="0"/>
              <a:t>&gt;&gt; Electromagnetism</a:t>
            </a:r>
          </a:p>
          <a:p>
            <a:pPr marL="0" indent="0">
              <a:buNone/>
            </a:pPr>
            <a:r>
              <a:rPr lang="en-US" dirty="0"/>
              <a:t>&gt;&gt; Strong force</a:t>
            </a:r>
          </a:p>
          <a:p>
            <a:pPr marL="0" indent="0">
              <a:buNone/>
            </a:pPr>
            <a:r>
              <a:rPr lang="en-US" dirty="0"/>
              <a:t>&gt;&gt; Weak force</a:t>
            </a:r>
          </a:p>
          <a:p>
            <a:pPr marL="0" indent="0">
              <a:buNone/>
            </a:pPr>
            <a:r>
              <a:rPr lang="en-US" dirty="0"/>
              <a:t>&gt;&gt; Gravity</a:t>
            </a:r>
          </a:p>
          <a:p>
            <a:pPr marL="0" indent="0">
              <a:buNone/>
            </a:pPr>
            <a:r>
              <a:rPr lang="en-US" dirty="0"/>
              <a:t>But the Pauli exclusion principle is more fundamental than any of them, and plays an important role in establishing the universe we live in.</a:t>
            </a:r>
          </a:p>
        </p:txBody>
      </p:sp>
    </p:spTree>
    <p:extLst>
      <p:ext uri="{BB962C8B-B14F-4D97-AF65-F5344CB8AC3E}">
        <p14:creationId xmlns:p14="http://schemas.microsoft.com/office/powerpoint/2010/main" val="4088163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3C700-0DEB-E18E-D640-925D9A1E1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Exchange symmetry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6EF17-FD95-AEC9-CAC3-E1AD658D7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0537"/>
            <a:ext cx="10515600" cy="47764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Weakly interacting bosons can have a wavefunction made of just one single-particle state</a:t>
            </a:r>
          </a:p>
          <a:p>
            <a:pPr marL="0" indent="0">
              <a:buNone/>
            </a:pPr>
            <a:r>
              <a:rPr lang="el-GR" dirty="0"/>
              <a:t>Ψ</a:t>
            </a:r>
            <a:r>
              <a:rPr lang="en-US" dirty="0"/>
              <a:t>(x</a:t>
            </a:r>
            <a:r>
              <a:rPr lang="en-US" baseline="-25000" dirty="0"/>
              <a:t>1</a:t>
            </a:r>
            <a:r>
              <a:rPr lang="en-US" dirty="0"/>
              <a:t>,x</a:t>
            </a:r>
            <a:r>
              <a:rPr lang="en-US" baseline="-25000" dirty="0"/>
              <a:t>2</a:t>
            </a:r>
            <a:r>
              <a:rPr lang="en-US" dirty="0"/>
              <a:t>,x</a:t>
            </a:r>
            <a:r>
              <a:rPr lang="en-US" baseline="-25000" dirty="0"/>
              <a:t>3</a:t>
            </a:r>
            <a:r>
              <a:rPr lang="en-US" dirty="0"/>
              <a:t>,… ) = f(x</a:t>
            </a:r>
            <a:r>
              <a:rPr lang="en-US" baseline="-25000" dirty="0"/>
              <a:t>1</a:t>
            </a:r>
            <a:r>
              <a:rPr lang="en-US" dirty="0"/>
              <a:t>) f(x</a:t>
            </a:r>
            <a:r>
              <a:rPr lang="en-US" baseline="-25000" dirty="0"/>
              <a:t>2</a:t>
            </a:r>
            <a:r>
              <a:rPr lang="en-US" dirty="0"/>
              <a:t>) f(x</a:t>
            </a:r>
            <a:r>
              <a:rPr lang="en-US" baseline="-25000" dirty="0"/>
              <a:t>3</a:t>
            </a:r>
            <a:r>
              <a:rPr lang="en-US" dirty="0"/>
              <a:t>) …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Fermions have to be more complicated, because</a:t>
            </a:r>
          </a:p>
          <a:p>
            <a:pPr marL="0" indent="0">
              <a:buNone/>
            </a:pPr>
            <a:r>
              <a:rPr lang="el-GR" dirty="0"/>
              <a:t>Ψ</a:t>
            </a:r>
            <a:r>
              <a:rPr lang="en-US" dirty="0"/>
              <a:t>(x</a:t>
            </a:r>
            <a:r>
              <a:rPr lang="en-US" baseline="-25000" dirty="0"/>
              <a:t>1</a:t>
            </a:r>
            <a:r>
              <a:rPr lang="en-US" dirty="0"/>
              <a:t>,x</a:t>
            </a:r>
            <a:r>
              <a:rPr lang="en-US" baseline="-25000" dirty="0"/>
              <a:t>2</a:t>
            </a:r>
            <a:r>
              <a:rPr lang="en-US" dirty="0"/>
              <a:t>, … )  = 0  whenever x</a:t>
            </a:r>
            <a:r>
              <a:rPr lang="en-US" baseline="-25000" dirty="0"/>
              <a:t>1</a:t>
            </a:r>
            <a:r>
              <a:rPr lang="en-US" dirty="0"/>
              <a:t> = x</a:t>
            </a:r>
            <a:r>
              <a:rPr lang="en-US" baseline="-25000" dirty="0"/>
              <a:t>2</a:t>
            </a:r>
            <a:r>
              <a:rPr lang="en-US" dirty="0"/>
              <a:t>.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Informally, each fermion must be doing something different or be at a different place.</a:t>
            </a:r>
          </a:p>
          <a:p>
            <a:pPr marL="0" indent="0">
              <a:buNone/>
            </a:pPr>
            <a:r>
              <a:rPr lang="en-US" b="1" dirty="0"/>
              <a:t>This is not an interaction.   It is a symmetry</a:t>
            </a:r>
            <a:r>
              <a:rPr lang="en-US" dirty="0"/>
              <a:t>.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259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86D3D-A71C-CC46-E248-F98909D1C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Who’s a fermion?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56654-8841-9689-3817-3527A9CF0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Electrons</a:t>
            </a:r>
          </a:p>
          <a:p>
            <a:r>
              <a:rPr lang="en-US" dirty="0"/>
              <a:t>Protons</a:t>
            </a:r>
          </a:p>
          <a:p>
            <a:r>
              <a:rPr lang="en-US" dirty="0"/>
              <a:t>Neutrons</a:t>
            </a:r>
          </a:p>
          <a:p>
            <a:r>
              <a:rPr lang="en-US" dirty="0"/>
              <a:t>Neutrinos</a:t>
            </a:r>
          </a:p>
          <a:p>
            <a:r>
              <a:rPr lang="en-US" dirty="0"/>
              <a:t>Nuclei with odd mass number </a:t>
            </a:r>
          </a:p>
          <a:p>
            <a:r>
              <a:rPr lang="en-US" dirty="0"/>
              <a:t>Atoms with an odd number of electrons  + protons + neutrons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Bosons:   photons , and nuclei and atoms with an  even number of particles</a:t>
            </a:r>
          </a:p>
        </p:txBody>
      </p:sp>
    </p:spTree>
    <p:extLst>
      <p:ext uri="{BB962C8B-B14F-4D97-AF65-F5344CB8AC3E}">
        <p14:creationId xmlns:p14="http://schemas.microsoft.com/office/powerpoint/2010/main" val="707140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0D757-6086-2212-AFA2-A95EA1363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familiar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8AA6F-1BC2-117E-34AE-579A477F3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8450"/>
            <a:ext cx="5695950" cy="1879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single-particle states of an atom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79F527-98E7-4611-9EDB-57AB242C1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185" y="2603435"/>
            <a:ext cx="4628968" cy="33496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A3078A-67D1-E62E-F7B2-02968DF5A314}"/>
              </a:ext>
            </a:extLst>
          </p:cNvPr>
          <p:cNvSpPr txBox="1"/>
          <p:nvPr/>
        </p:nvSpPr>
        <p:spPr>
          <a:xfrm>
            <a:off x="5651138" y="2158395"/>
            <a:ext cx="590268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Each electron goes in a different state – the lowest energy available.</a:t>
            </a:r>
          </a:p>
          <a:p>
            <a:endParaRPr lang="en-US" sz="2800" dirty="0"/>
          </a:p>
          <a:p>
            <a:r>
              <a:rPr lang="en-US" sz="2800" dirty="0"/>
              <a:t>A complication:   there are two kinds of electrons.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This explains a lot about the chemical properties of different elements. </a:t>
            </a:r>
          </a:p>
        </p:txBody>
      </p:sp>
    </p:spTree>
    <p:extLst>
      <p:ext uri="{BB962C8B-B14F-4D97-AF65-F5344CB8AC3E}">
        <p14:creationId xmlns:p14="http://schemas.microsoft.com/office/powerpoint/2010/main" val="1366212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8EABF-DAC9-780A-3FFD-5BBD490F8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7900"/>
          </a:xfrm>
        </p:spPr>
        <p:txBody>
          <a:bodyPr/>
          <a:lstStyle/>
          <a:p>
            <a:r>
              <a:rPr lang="en-US" dirty="0"/>
              <a:t>Stable isotopes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F7973-4BE7-A95C-FF61-C38E17720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026"/>
            <a:ext cx="6067425" cy="48339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Chemically identical elements with different atomic weights.   </a:t>
            </a:r>
          </a:p>
          <a:p>
            <a:pPr marL="0" indent="0">
              <a:buNone/>
            </a:pPr>
            <a:r>
              <a:rPr lang="en-US" sz="3200" dirty="0"/>
              <a:t>What is the rule that explains which combinations of charge and mass are allowed?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Nuclei are made of protons and neutrons.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2E9729-BEC4-390E-55D9-05CFCD4FD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5" y="220088"/>
            <a:ext cx="4067233" cy="628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80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8EABF-DAC9-780A-3FFD-5BBD490F8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7900"/>
          </a:xfrm>
        </p:spPr>
        <p:txBody>
          <a:bodyPr/>
          <a:lstStyle/>
          <a:p>
            <a:r>
              <a:rPr lang="en-US" dirty="0"/>
              <a:t>Stable isotopes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F7973-4BE7-A95C-FF61-C38E17720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026"/>
            <a:ext cx="6067425" cy="48339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Chemically identical elements with different atomic weights.   </a:t>
            </a:r>
          </a:p>
          <a:p>
            <a:pPr marL="0" indent="0">
              <a:buNone/>
            </a:pPr>
            <a:r>
              <a:rPr lang="en-US" sz="3200" dirty="0"/>
              <a:t>What is the rule that explains which combinations of charge and mass are allowed?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E = mc</a:t>
            </a:r>
            <a:r>
              <a:rPr lang="en-US" sz="3200" baseline="30000" dirty="0"/>
              <a:t>2</a:t>
            </a:r>
            <a:endParaRPr lang="en-US" sz="3200" dirty="0"/>
          </a:p>
          <a:p>
            <a:pPr marL="0" indent="0">
              <a:buNone/>
            </a:pPr>
            <a:r>
              <a:rPr lang="en-US" sz="3200" dirty="0">
                <a:sym typeface="Wingdings" panose="05000000000000000000" pitchFamily="2" charset="2"/>
              </a:rPr>
              <a:t></a:t>
            </a:r>
            <a:r>
              <a:rPr lang="en-US" sz="3200" dirty="0"/>
              <a:t>low mass means low energy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2E9729-BEC4-390E-55D9-05CFCD4FD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5" y="220088"/>
            <a:ext cx="4067233" cy="628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19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71A06-E505-B0D0-D6E0-E59AC6DBD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9825"/>
          </a:xfrm>
        </p:spPr>
        <p:txBody>
          <a:bodyPr/>
          <a:lstStyle/>
          <a:p>
            <a:r>
              <a:rPr lang="en-US" dirty="0"/>
              <a:t>Stable isotopes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31645-9041-EDB7-4FC5-5281314E8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4950"/>
            <a:ext cx="5905500" cy="46720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There’s a similar diagram!</a:t>
            </a:r>
          </a:p>
          <a:p>
            <a:pPr marL="0" indent="0">
              <a:buNone/>
            </a:pPr>
            <a:r>
              <a:rPr lang="en-US" sz="3200" dirty="0"/>
              <a:t>But now there are two kinds of fermions involved: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Proton has charge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Neutron does not</a:t>
            </a:r>
          </a:p>
          <a:p>
            <a:pPr marL="0" indent="0">
              <a:buNone/>
            </a:pPr>
            <a:r>
              <a:rPr lang="en-US" sz="3200" dirty="0"/>
              <a:t>But their masses are almost the same.</a:t>
            </a:r>
          </a:p>
          <a:p>
            <a:pPr marL="0" indent="0">
              <a:buNone/>
            </a:pPr>
            <a:r>
              <a:rPr lang="en-US" sz="3200" dirty="0"/>
              <a:t>Neutrons can turn into protons by radioactive decay when this decreases the atomic mass.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B292E7-E8FE-5294-E020-28C492EAE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765" y="1147848"/>
            <a:ext cx="4583528" cy="467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358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9719</TotalTime>
  <Words>1363</Words>
  <Application>Microsoft Office PowerPoint</Application>
  <PresentationFormat>Widescreen</PresentationFormat>
  <Paragraphs>180</Paragraphs>
  <Slides>33</Slides>
  <Notes>0</Notes>
  <HiddenSlides>6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Wingdings</vt:lpstr>
      <vt:lpstr>Office Theme</vt:lpstr>
      <vt:lpstr>Pauli Exclusion Principle</vt:lpstr>
      <vt:lpstr>Symmetry sometimes makes things easier</vt:lpstr>
      <vt:lpstr>Sometimes symmetry makes physics harder</vt:lpstr>
      <vt:lpstr>Exchange symmetry</vt:lpstr>
      <vt:lpstr>Who’s a fermion?</vt:lpstr>
      <vt:lpstr>A familiar example</vt:lpstr>
      <vt:lpstr>Stable isotopes</vt:lpstr>
      <vt:lpstr>Stable isotopes</vt:lpstr>
      <vt:lpstr>Stable isotopes</vt:lpstr>
      <vt:lpstr>Isotope chart</vt:lpstr>
      <vt:lpstr>One dimensional fermion gas</vt:lpstr>
      <vt:lpstr>Total energy</vt:lpstr>
      <vt:lpstr>Three-dimensional fermion gas</vt:lpstr>
      <vt:lpstr>Three-dimensional fermion gas</vt:lpstr>
      <vt:lpstr>Metals</vt:lpstr>
      <vt:lpstr>Minimum size for a star</vt:lpstr>
      <vt:lpstr>Supernova</vt:lpstr>
      <vt:lpstr>Neutron star</vt:lpstr>
      <vt:lpstr>Atomic wavefunctions</vt:lpstr>
      <vt:lpstr>Crystal wavefunctions</vt:lpstr>
      <vt:lpstr>State counting</vt:lpstr>
      <vt:lpstr>State counting</vt:lpstr>
      <vt:lpstr>Semiconductors</vt:lpstr>
      <vt:lpstr>Conductors</vt:lpstr>
      <vt:lpstr>Insulators</vt:lpstr>
      <vt:lpstr>Magnetism</vt:lpstr>
      <vt:lpstr>Hund’s rules</vt:lpstr>
      <vt:lpstr>Hund’s rules</vt:lpstr>
      <vt:lpstr>Band magnetism</vt:lpstr>
      <vt:lpstr>Superconductivity</vt:lpstr>
      <vt:lpstr>Meissner effect</vt:lpstr>
      <vt:lpstr>Superconductivity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Pauli Exclusion Principle</dc:title>
  <dc:creator>joseph straley</dc:creator>
  <cp:lastModifiedBy>joseph straley</cp:lastModifiedBy>
  <cp:revision>11</cp:revision>
  <dcterms:created xsi:type="dcterms:W3CDTF">2022-07-26T02:39:56Z</dcterms:created>
  <dcterms:modified xsi:type="dcterms:W3CDTF">2022-08-25T13:39:08Z</dcterms:modified>
</cp:coreProperties>
</file>